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71" r:id="rId3"/>
    <p:sldId id="272" r:id="rId4"/>
    <p:sldId id="273" r:id="rId5"/>
    <p:sldId id="274" r:id="rId6"/>
    <p:sldId id="275" r:id="rId7"/>
    <p:sldId id="278" r:id="rId8"/>
    <p:sldId id="279"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2830" autoAdjust="0"/>
  </p:normalViewPr>
  <p:slideViewPr>
    <p:cSldViewPr snapToGrid="0" snapToObjects="1">
      <p:cViewPr varScale="1">
        <p:scale>
          <a:sx n="90" d="100"/>
          <a:sy n="90"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000E8-C8C1-42FC-AB22-E8E9E5D1F211}" type="datetimeFigureOut">
              <a:rPr lang="en-US" smtClean="0"/>
              <a:t>8/12/2020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03ADD-6516-4932-BBB4-A41E7F716955}" type="slidenum">
              <a:rPr lang="en-US" smtClean="0"/>
              <a:t>‹#›</a:t>
            </a:fld>
            <a:endParaRPr lang="en-US" dirty="0"/>
          </a:p>
        </p:txBody>
      </p:sp>
    </p:spTree>
    <p:extLst>
      <p:ext uri="{BB962C8B-B14F-4D97-AF65-F5344CB8AC3E}">
        <p14:creationId xmlns:p14="http://schemas.microsoft.com/office/powerpoint/2010/main" val="2082824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B222-C6C5-E146-AA71-993C23D44C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9AF69-AD07-614E-A6B0-7245313E69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D37CE-0D89-D143-966E-A1CBC7CD235E}"/>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5" name="Footer Placeholder 4">
            <a:extLst>
              <a:ext uri="{FF2B5EF4-FFF2-40B4-BE49-F238E27FC236}">
                <a16:creationId xmlns:a16="http://schemas.microsoft.com/office/drawing/2014/main" id="{1F024E34-60D3-A743-905B-688AB05832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EBF640-D9E4-374D-9F1A-85EBC0D5F0CA}"/>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407256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C27-E4C1-864E-B66F-DD88BDDBB2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C834F-64FD-5D41-B00D-0FAFF93F2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83890-B978-A04A-BCE1-EBC57AC0B1DC}"/>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5" name="Footer Placeholder 4">
            <a:extLst>
              <a:ext uri="{FF2B5EF4-FFF2-40B4-BE49-F238E27FC236}">
                <a16:creationId xmlns:a16="http://schemas.microsoft.com/office/drawing/2014/main" id="{12A96590-BC0C-124E-BDB6-13ADF7166D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E3C12-76BF-8248-A0B0-E281CF871E4D}"/>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175456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B34A4B-B9C5-8243-8951-BFA9373AA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3FEA3-AF91-584F-A8C3-A4C4DB461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32513-9647-6A4D-A869-F7EB620DC328}"/>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5" name="Footer Placeholder 4">
            <a:extLst>
              <a:ext uri="{FF2B5EF4-FFF2-40B4-BE49-F238E27FC236}">
                <a16:creationId xmlns:a16="http://schemas.microsoft.com/office/drawing/2014/main" id="{46401F56-D3BF-F242-B796-F7CA801A1C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AC906C-838E-7844-B3A2-B133FF133F29}"/>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113917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D644-A414-E846-9DCC-F086DFA18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45961-2C2D-1047-8B6D-950AA9577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00C8F-851F-1044-91C8-DA3D76A2D46D}"/>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5" name="Footer Placeholder 4">
            <a:extLst>
              <a:ext uri="{FF2B5EF4-FFF2-40B4-BE49-F238E27FC236}">
                <a16:creationId xmlns:a16="http://schemas.microsoft.com/office/drawing/2014/main" id="{7B4F1420-3903-6F4F-AEBB-67A1E96D58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BADEDE-7246-F34D-B9D8-0A3F23504C3E}"/>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4075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36DC7-4132-9642-BB6F-0B2C3A449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58AE1F-90A3-FB46-BD5A-24E7001AC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9A39E5-BDE5-1549-9977-EAB9FF8B7DA9}"/>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5" name="Footer Placeholder 4">
            <a:extLst>
              <a:ext uri="{FF2B5EF4-FFF2-40B4-BE49-F238E27FC236}">
                <a16:creationId xmlns:a16="http://schemas.microsoft.com/office/drawing/2014/main" id="{FE190736-6DE0-1647-A543-D0FD060CF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D1DF4C-725D-BF4C-8634-C4E8A883C441}"/>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40204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E2A8-DD76-8C48-8478-7015A31BF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5177A4-6C57-4848-AF98-07FE22AECD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494111-C097-EB46-99D5-16AD101C94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83D882-F9F0-5242-A4A4-1BDC451121B9}"/>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6" name="Footer Placeholder 5">
            <a:extLst>
              <a:ext uri="{FF2B5EF4-FFF2-40B4-BE49-F238E27FC236}">
                <a16:creationId xmlns:a16="http://schemas.microsoft.com/office/drawing/2014/main" id="{BA35B0E7-E67E-D44F-8AE8-2B7F4C42A0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AC8640-30E7-154B-A39B-4EC307BBB7E0}"/>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60694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6D4A-5EA2-D847-9C73-7B8C9E44E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4E6D92-A8AF-6549-85C1-93ED6EB71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A7650-6548-1F42-9DD7-8CB8A8EE5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CDF5D-E087-A843-B6AC-E33EE6B45C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D19978-1525-A744-865A-E7F6DD15A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81E17-D25B-2146-8DB0-14FDC3152D67}"/>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8" name="Footer Placeholder 7">
            <a:extLst>
              <a:ext uri="{FF2B5EF4-FFF2-40B4-BE49-F238E27FC236}">
                <a16:creationId xmlns:a16="http://schemas.microsoft.com/office/drawing/2014/main" id="{1D42B195-49F1-B14A-8A59-5B18986078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5085FD-8375-B54F-AC31-81D6637939E5}"/>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58618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C549-DB9F-684F-A4F9-45F5EDCDBF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6DF39F-08BA-914A-900A-5D1910E1142A}"/>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4" name="Footer Placeholder 3">
            <a:extLst>
              <a:ext uri="{FF2B5EF4-FFF2-40B4-BE49-F238E27FC236}">
                <a16:creationId xmlns:a16="http://schemas.microsoft.com/office/drawing/2014/main" id="{DF8AB220-5AFB-BE41-BF4E-24D41D1159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D723E1-879A-A940-8F90-802C16C4C9E7}"/>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6299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851911-AA18-9145-945D-3F10A551BFED}"/>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3" name="Footer Placeholder 2">
            <a:extLst>
              <a:ext uri="{FF2B5EF4-FFF2-40B4-BE49-F238E27FC236}">
                <a16:creationId xmlns:a16="http://schemas.microsoft.com/office/drawing/2014/main" id="{0CD0DF2D-11D3-E347-8406-3AFFCBED8DE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78A3E9-8B94-7D4B-B2C9-33C94EADB3AA}"/>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39512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8639-CCE1-3148-8693-E7D81F189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11229C-6AD8-CB4C-9C1E-E018843C3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EBE4B-D4F5-1B4B-9401-B996F1653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4D19B9-B1BB-5248-9358-D2AE5B4B4163}"/>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6" name="Footer Placeholder 5">
            <a:extLst>
              <a:ext uri="{FF2B5EF4-FFF2-40B4-BE49-F238E27FC236}">
                <a16:creationId xmlns:a16="http://schemas.microsoft.com/office/drawing/2014/main" id="{5C80CBA8-F946-8F43-9BD2-F055CB577B1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37E8CB-75B0-5143-972D-7C857933C733}"/>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88537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4B43-2117-894A-B682-E61897988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EB7EC9-75D0-1F47-A04D-9D56915D9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5A1F8A1-62F4-B040-A956-0BA43B35C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A5E92F-E1A2-EC45-AE02-95F4C09D074B}"/>
              </a:ext>
            </a:extLst>
          </p:cNvPr>
          <p:cNvSpPr>
            <a:spLocks noGrp="1"/>
          </p:cNvSpPr>
          <p:nvPr>
            <p:ph type="dt" sz="half" idx="10"/>
          </p:nvPr>
        </p:nvSpPr>
        <p:spPr/>
        <p:txBody>
          <a:bodyPr/>
          <a:lstStyle/>
          <a:p>
            <a:fld id="{7A78B8C9-9F6F-0C47-B720-BB55BC594853}" type="datetimeFigureOut">
              <a:rPr lang="en-US" smtClean="0"/>
              <a:t>8/12/2020</a:t>
            </a:fld>
            <a:endParaRPr lang="en-US" dirty="0"/>
          </a:p>
        </p:txBody>
      </p:sp>
      <p:sp>
        <p:nvSpPr>
          <p:cNvPr id="6" name="Footer Placeholder 5">
            <a:extLst>
              <a:ext uri="{FF2B5EF4-FFF2-40B4-BE49-F238E27FC236}">
                <a16:creationId xmlns:a16="http://schemas.microsoft.com/office/drawing/2014/main" id="{BC5731C2-D4A5-9740-930B-C44EAE7710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C47D3D-1055-F34B-A349-77522503AA21}"/>
              </a:ext>
            </a:extLst>
          </p:cNvPr>
          <p:cNvSpPr>
            <a:spLocks noGrp="1"/>
          </p:cNvSpPr>
          <p:nvPr>
            <p:ph type="sldNum" sz="quarter" idx="12"/>
          </p:nvPr>
        </p:nvSpPr>
        <p:spPr/>
        <p:txBody>
          <a:bodyPr/>
          <a:lstStyle/>
          <a:p>
            <a:fld id="{A0E0F636-E28B-004A-8761-533B4F705868}" type="slidenum">
              <a:rPr lang="en-US" smtClean="0"/>
              <a:t>‹#›</a:t>
            </a:fld>
            <a:endParaRPr lang="en-US" dirty="0"/>
          </a:p>
        </p:txBody>
      </p:sp>
    </p:spTree>
    <p:extLst>
      <p:ext uri="{BB962C8B-B14F-4D97-AF65-F5344CB8AC3E}">
        <p14:creationId xmlns:p14="http://schemas.microsoft.com/office/powerpoint/2010/main" val="363891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39B818-4529-DE43-9931-71C0E49C1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44E6D-FF2C-C742-A465-762A9D6B3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73F23-F995-EC42-86ED-6954BDA28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B8C9-9F6F-0C47-B720-BB55BC594853}" type="datetimeFigureOut">
              <a:rPr lang="en-US" smtClean="0"/>
              <a:t>8/12/2020</a:t>
            </a:fld>
            <a:endParaRPr lang="en-US" dirty="0"/>
          </a:p>
        </p:txBody>
      </p:sp>
      <p:sp>
        <p:nvSpPr>
          <p:cNvPr id="5" name="Footer Placeholder 4">
            <a:extLst>
              <a:ext uri="{FF2B5EF4-FFF2-40B4-BE49-F238E27FC236}">
                <a16:creationId xmlns:a16="http://schemas.microsoft.com/office/drawing/2014/main" id="{EA791D20-D06D-394B-8346-D4E29958D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B8F780-976F-CC4E-8B12-3028D116F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0F636-E28B-004A-8761-533B4F705868}" type="slidenum">
              <a:rPr lang="en-US" smtClean="0"/>
              <a:t>‹#›</a:t>
            </a:fld>
            <a:endParaRPr lang="en-US" dirty="0"/>
          </a:p>
        </p:txBody>
      </p:sp>
    </p:spTree>
    <p:extLst>
      <p:ext uri="{BB962C8B-B14F-4D97-AF65-F5344CB8AC3E}">
        <p14:creationId xmlns:p14="http://schemas.microsoft.com/office/powerpoint/2010/main" val="392451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9A98DCF8-0077-A84B-A780-4BB0FB7868BE}"/>
              </a:ext>
            </a:extLst>
          </p:cNvPr>
          <p:cNvPicPr>
            <a:picLocks noChangeAspect="1"/>
          </p:cNvPicPr>
          <p:nvPr/>
        </p:nvPicPr>
        <p:blipFill>
          <a:blip r:embed="rId2"/>
          <a:stretch>
            <a:fillRect/>
          </a:stretch>
        </p:blipFill>
        <p:spPr>
          <a:xfrm>
            <a:off x="-16330" y="-43882"/>
            <a:ext cx="12328071" cy="6934540"/>
          </a:xfrm>
          <a:prstGeom prst="rect">
            <a:avLst/>
          </a:prstGeom>
        </p:spPr>
      </p:pic>
      <p:pic>
        <p:nvPicPr>
          <p:cNvPr id="12" name="5 Imagen" descr="134748006-refresher-training-written-on-the-note-with-colorful-pencils-and-eraser-aside-on-wooden-desk-.jpg">
            <a:extLst>
              <a:ext uri="{FF2B5EF4-FFF2-40B4-BE49-F238E27FC236}">
                <a16:creationId xmlns:a16="http://schemas.microsoft.com/office/drawing/2014/main" id="{145391C6-E9DA-6745-8822-DF6CC36097D7}"/>
              </a:ext>
            </a:extLst>
          </p:cNvPr>
          <p:cNvPicPr>
            <a:picLocks noChangeAspect="1"/>
          </p:cNvPicPr>
          <p:nvPr/>
        </p:nvPicPr>
        <p:blipFill>
          <a:blip r:embed="rId3"/>
          <a:stretch>
            <a:fillRect/>
          </a:stretch>
        </p:blipFill>
        <p:spPr>
          <a:xfrm>
            <a:off x="3726766" y="2148207"/>
            <a:ext cx="5385288" cy="3587430"/>
          </a:xfrm>
          <a:prstGeom prst="rect">
            <a:avLst/>
          </a:prstGeom>
          <a:ln>
            <a:noFill/>
          </a:ln>
          <a:effectLst>
            <a:softEdge rad="112500"/>
          </a:effectLst>
        </p:spPr>
      </p:pic>
      <p:sp>
        <p:nvSpPr>
          <p:cNvPr id="13" name="Rectangle 12">
            <a:extLst>
              <a:ext uri="{FF2B5EF4-FFF2-40B4-BE49-F238E27FC236}">
                <a16:creationId xmlns:a16="http://schemas.microsoft.com/office/drawing/2014/main" id="{33C2BAF2-7CDF-A94D-A3E4-89255B1245CC}"/>
              </a:ext>
            </a:extLst>
          </p:cNvPr>
          <p:cNvSpPr/>
          <p:nvPr/>
        </p:nvSpPr>
        <p:spPr>
          <a:xfrm>
            <a:off x="4944684" y="291366"/>
            <a:ext cx="4534895" cy="830997"/>
          </a:xfrm>
          <a:prstGeom prst="rect">
            <a:avLst/>
          </a:prstGeom>
        </p:spPr>
        <p:txBody>
          <a:bodyPr wrap="none">
            <a:spAutoFit/>
          </a:bodyPr>
          <a:lstStyle/>
          <a:p>
            <a:pPr algn="ctr"/>
            <a:r>
              <a:rPr lang="en-US" sz="4800" dirty="0">
                <a:solidFill>
                  <a:schemeClr val="bg1"/>
                </a:solidFill>
                <a:latin typeface="Calibri" panose="020F0502020204030204" pitchFamily="34" charset="0"/>
                <a:cs typeface="Calibri" panose="020F0502020204030204" pitchFamily="34" charset="0"/>
              </a:rPr>
              <a:t>Quality Refresher</a:t>
            </a:r>
          </a:p>
        </p:txBody>
      </p:sp>
      <p:cxnSp>
        <p:nvCxnSpPr>
          <p:cNvPr id="6" name="Straight Connector 5">
            <a:extLst>
              <a:ext uri="{FF2B5EF4-FFF2-40B4-BE49-F238E27FC236}">
                <a16:creationId xmlns:a16="http://schemas.microsoft.com/office/drawing/2014/main" id="{5B29125D-6079-5D44-8D43-FCE37C20B5DE}"/>
              </a:ext>
            </a:extLst>
          </p:cNvPr>
          <p:cNvCxnSpPr/>
          <p:nvPr/>
        </p:nvCxnSpPr>
        <p:spPr>
          <a:xfrm>
            <a:off x="3726766" y="2024743"/>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a:extLst>
              <a:ext uri="{FF2B5EF4-FFF2-40B4-BE49-F238E27FC236}">
                <a16:creationId xmlns:a16="http://schemas.microsoft.com/office/drawing/2014/main" id="{C92EA6DD-7936-7249-927D-DC5C6E6DEADA}"/>
              </a:ext>
            </a:extLst>
          </p:cNvPr>
          <p:cNvCxnSpPr/>
          <p:nvPr/>
        </p:nvCxnSpPr>
        <p:spPr>
          <a:xfrm>
            <a:off x="3726766" y="5889171"/>
            <a:ext cx="5385288"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a:extLst>
              <a:ext uri="{FF2B5EF4-FFF2-40B4-BE49-F238E27FC236}">
                <a16:creationId xmlns:a16="http://schemas.microsoft.com/office/drawing/2014/main" id="{B27FE000-7F26-2349-BBFB-BCE8A02C0923}"/>
              </a:ext>
            </a:extLst>
          </p:cNvPr>
          <p:cNvCxnSpPr>
            <a:cxnSpLocks/>
          </p:cNvCxnSpPr>
          <p:nvPr/>
        </p:nvCxnSpPr>
        <p:spPr>
          <a:xfrm>
            <a:off x="3624922" y="3189514"/>
            <a:ext cx="0" cy="1741714"/>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a:extLst>
              <a:ext uri="{FF2B5EF4-FFF2-40B4-BE49-F238E27FC236}">
                <a16:creationId xmlns:a16="http://schemas.microsoft.com/office/drawing/2014/main" id="{2A0FB2C1-CC66-7649-8E93-19DA0B9C7439}"/>
              </a:ext>
            </a:extLst>
          </p:cNvPr>
          <p:cNvCxnSpPr>
            <a:cxnSpLocks/>
          </p:cNvCxnSpPr>
          <p:nvPr/>
        </p:nvCxnSpPr>
        <p:spPr>
          <a:xfrm>
            <a:off x="9209294" y="3080657"/>
            <a:ext cx="0" cy="1741714"/>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98069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B7A9490A-2574-4A68-95BA-77120A0B623A}"/>
              </a:ext>
            </a:extLst>
          </p:cNvPr>
          <p:cNvSpPr/>
          <p:nvPr/>
        </p:nvSpPr>
        <p:spPr>
          <a:xfrm>
            <a:off x="4608604" y="328089"/>
            <a:ext cx="4719507" cy="830997"/>
          </a:xfrm>
          <a:prstGeom prst="rect">
            <a:avLst/>
          </a:prstGeom>
        </p:spPr>
        <p:txBody>
          <a:bodyPr wrap="square">
            <a:spAutoFit/>
          </a:bodyPr>
          <a:lstStyle/>
          <a:p>
            <a:pPr algn="ctr"/>
            <a:r>
              <a:rPr lang="en-US" sz="4800" b="1" i="1" dirty="0">
                <a:solidFill>
                  <a:schemeClr val="bg1"/>
                </a:solidFill>
                <a:latin typeface="Calibri" panose="020F0502020204030204" pitchFamily="34" charset="0"/>
                <a:cs typeface="Calibri" panose="020F0502020204030204" pitchFamily="34" charset="0"/>
              </a:rPr>
              <a:t>Appointments</a:t>
            </a:r>
          </a:p>
        </p:txBody>
      </p:sp>
      <p:sp>
        <p:nvSpPr>
          <p:cNvPr id="8" name="Rectangle 7">
            <a:extLst>
              <a:ext uri="{FF2B5EF4-FFF2-40B4-BE49-F238E27FC236}">
                <a16:creationId xmlns:a16="http://schemas.microsoft.com/office/drawing/2014/main" id="{495D6CA6-73ED-48DB-B976-ECEF509F23C3}"/>
              </a:ext>
            </a:extLst>
          </p:cNvPr>
          <p:cNvSpPr/>
          <p:nvPr/>
        </p:nvSpPr>
        <p:spPr>
          <a:xfrm>
            <a:off x="3945088" y="1958121"/>
            <a:ext cx="5068888" cy="2446824"/>
          </a:xfrm>
          <a:prstGeom prst="rect">
            <a:avLst/>
          </a:prstGeom>
        </p:spPr>
        <p:txBody>
          <a:bodyPr wrap="none">
            <a:spAutoFit/>
          </a:bodyPr>
          <a:lstStyle/>
          <a:p>
            <a:pPr marL="342900" indent="-342900">
              <a:buFont typeface="Arial" panose="020B0604020202020204" pitchFamily="34" charset="0"/>
              <a:buChar char="•"/>
            </a:pPr>
            <a:r>
              <a:rPr lang="en-US" sz="2500" i="1" dirty="0">
                <a:solidFill>
                  <a:schemeClr val="bg1"/>
                </a:solidFill>
                <a:latin typeface="Calibri" panose="020F0502020204030204" pitchFamily="34" charset="0"/>
                <a:cs typeface="Calibri" panose="020F0502020204030204" pitchFamily="34" charset="0"/>
              </a:rPr>
              <a:t>Create an appointment – By tools</a:t>
            </a:r>
          </a:p>
          <a:p>
            <a:pPr marL="342900" indent="-342900">
              <a:buFont typeface="Arial" panose="020B0604020202020204" pitchFamily="34" charset="0"/>
              <a:buChar char="•"/>
            </a:pPr>
            <a:r>
              <a:rPr lang="en-US" sz="2500" i="1" dirty="0">
                <a:solidFill>
                  <a:schemeClr val="bg1"/>
                </a:solidFill>
                <a:latin typeface="Calibri" panose="020F0502020204030204" pitchFamily="34" charset="0"/>
                <a:cs typeface="Calibri" panose="020F0502020204030204" pitchFamily="34" charset="0"/>
              </a:rPr>
              <a:t>Create an appointment – Manually</a:t>
            </a:r>
          </a:p>
          <a:p>
            <a:pPr marL="342900" indent="-342900">
              <a:buFont typeface="Arial" panose="020B0604020202020204" pitchFamily="34" charset="0"/>
              <a:buChar char="•"/>
            </a:pPr>
            <a:r>
              <a:rPr lang="en-US" sz="2800" i="1" dirty="0">
                <a:solidFill>
                  <a:schemeClr val="bg1"/>
                </a:solidFill>
                <a:latin typeface="Calibri" panose="020F0502020204030204" pitchFamily="34" charset="0"/>
                <a:cs typeface="Calibri" panose="020F0502020204030204" pitchFamily="34" charset="0"/>
              </a:rPr>
              <a:t>TC Problem Codes</a:t>
            </a:r>
          </a:p>
          <a:p>
            <a:pPr marL="342900" indent="-342900">
              <a:buFont typeface="Arial" panose="020B0604020202020204" pitchFamily="34" charset="0"/>
              <a:buChar char="•"/>
            </a:pPr>
            <a:r>
              <a:rPr lang="en-US" sz="2500" i="1" dirty="0">
                <a:solidFill>
                  <a:schemeClr val="bg1"/>
                </a:solidFill>
                <a:latin typeface="Calibri" panose="020F0502020204030204" pitchFamily="34" charset="0"/>
                <a:cs typeface="Calibri" panose="020F0502020204030204" pitchFamily="34" charset="0"/>
              </a:rPr>
              <a:t>SRO Task Codes</a:t>
            </a:r>
          </a:p>
          <a:p>
            <a:pPr marL="342900" indent="-342900">
              <a:buFont typeface="Arial" panose="020B0604020202020204" pitchFamily="34" charset="0"/>
              <a:buChar char="•"/>
            </a:pPr>
            <a:r>
              <a:rPr lang="en-US" sz="2500" i="1" dirty="0">
                <a:solidFill>
                  <a:schemeClr val="bg1"/>
                </a:solidFill>
                <a:latin typeface="Calibri" panose="020F0502020204030204" pitchFamily="34" charset="0"/>
                <a:cs typeface="Calibri" panose="020F0502020204030204" pitchFamily="34" charset="0"/>
              </a:rPr>
              <a:t>Service Protection</a:t>
            </a:r>
          </a:p>
          <a:p>
            <a:pPr marL="342900" indent="-342900">
              <a:buFont typeface="Arial" panose="020B0604020202020204" pitchFamily="34" charset="0"/>
              <a:buChar char="•"/>
            </a:pPr>
            <a:endParaRPr lang="en-US" sz="25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250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1"/>
            <a:ext cx="12192000" cy="6857999"/>
          </a:xfrm>
          <a:prstGeom prst="rect">
            <a:avLst/>
          </a:prstGeom>
        </p:spPr>
      </p:pic>
      <p:sp>
        <p:nvSpPr>
          <p:cNvPr id="6" name="Rectangle 5">
            <a:extLst>
              <a:ext uri="{FF2B5EF4-FFF2-40B4-BE49-F238E27FC236}">
                <a16:creationId xmlns:a16="http://schemas.microsoft.com/office/drawing/2014/main" id="{8F06E2C9-5B09-4F7F-BE09-3E92612AB9A8}"/>
              </a:ext>
            </a:extLst>
          </p:cNvPr>
          <p:cNvSpPr/>
          <p:nvPr/>
        </p:nvSpPr>
        <p:spPr>
          <a:xfrm>
            <a:off x="3470825" y="24362"/>
            <a:ext cx="7174285" cy="707886"/>
          </a:xfrm>
          <a:prstGeom prst="rect">
            <a:avLst/>
          </a:prstGeom>
        </p:spPr>
        <p:txBody>
          <a:bodyPr wrap="square">
            <a:spAutoFit/>
          </a:bodyPr>
          <a:lstStyle/>
          <a:p>
            <a:pPr algn="ctr"/>
            <a:r>
              <a:rPr lang="en-US" sz="4000" i="1" dirty="0">
                <a:solidFill>
                  <a:schemeClr val="bg1"/>
                </a:solidFill>
                <a:latin typeface="Calibri" panose="020F0502020204030204" pitchFamily="34" charset="0"/>
                <a:cs typeface="Calibri" panose="020F0502020204030204" pitchFamily="34" charset="0"/>
              </a:rPr>
              <a:t>Create an appointment – By tools</a:t>
            </a:r>
          </a:p>
        </p:txBody>
      </p:sp>
      <p:sp>
        <p:nvSpPr>
          <p:cNvPr id="8" name="Rectangle 7">
            <a:extLst>
              <a:ext uri="{FF2B5EF4-FFF2-40B4-BE49-F238E27FC236}">
                <a16:creationId xmlns:a16="http://schemas.microsoft.com/office/drawing/2014/main" id="{B1AF231D-3F62-43B2-BE9A-F63C42CDE998}"/>
              </a:ext>
            </a:extLst>
          </p:cNvPr>
          <p:cNvSpPr/>
          <p:nvPr/>
        </p:nvSpPr>
        <p:spPr>
          <a:xfrm>
            <a:off x="3363679" y="826333"/>
            <a:ext cx="8126819" cy="1015663"/>
          </a:xfrm>
          <a:prstGeom prst="rect">
            <a:avLst/>
          </a:prstGeom>
        </p:spPr>
        <p:txBody>
          <a:bodyPr wrap="square">
            <a:spAutoFit/>
          </a:bodyPr>
          <a:lstStyle/>
          <a:p>
            <a:r>
              <a:rPr lang="en-US" sz="2000" dirty="0">
                <a:solidFill>
                  <a:schemeClr val="bg1"/>
                </a:solidFill>
                <a:latin typeface="Calibri" panose="020F0502020204030204" pitchFamily="34" charset="0"/>
                <a:cs typeface="Calibri" panose="020F0502020204030204" pitchFamily="34" charset="0"/>
              </a:rPr>
              <a:t>After the troubleshooting process, MT and ITT take you to create the appointment automatically. Please keep in mind the account needs to be open in IDA, on the </a:t>
            </a:r>
            <a:r>
              <a:rPr lang="en-US" sz="2000" i="1" dirty="0">
                <a:solidFill>
                  <a:schemeClr val="bg1"/>
                </a:solidFill>
                <a:latin typeface="Calibri" panose="020F0502020204030204" pitchFamily="34" charset="0"/>
                <a:cs typeface="Calibri" panose="020F0502020204030204" pitchFamily="34" charset="0"/>
              </a:rPr>
              <a:t>Interaction Home page </a:t>
            </a:r>
            <a:r>
              <a:rPr lang="en-US" sz="2000" dirty="0">
                <a:solidFill>
                  <a:schemeClr val="bg1"/>
                </a:solidFill>
                <a:latin typeface="Calibri" panose="020F0502020204030204" pitchFamily="34" charset="0"/>
                <a:cs typeface="Calibri" panose="020F0502020204030204" pitchFamily="34" charset="0"/>
              </a:rPr>
              <a:t>and it will take you to:</a:t>
            </a:r>
          </a:p>
        </p:txBody>
      </p:sp>
      <p:pic>
        <p:nvPicPr>
          <p:cNvPr id="4" name="Picture 3" descr="A screenshot of a social media post&#10;&#10;Description automatically generated">
            <a:extLst>
              <a:ext uri="{FF2B5EF4-FFF2-40B4-BE49-F238E27FC236}">
                <a16:creationId xmlns:a16="http://schemas.microsoft.com/office/drawing/2014/main" id="{A2F9F250-0D07-40ED-932B-79C1BAA81C0B}"/>
              </a:ext>
            </a:extLst>
          </p:cNvPr>
          <p:cNvPicPr>
            <a:picLocks noChangeAspect="1"/>
          </p:cNvPicPr>
          <p:nvPr/>
        </p:nvPicPr>
        <p:blipFill>
          <a:blip r:embed="rId3"/>
          <a:stretch>
            <a:fillRect/>
          </a:stretch>
        </p:blipFill>
        <p:spPr>
          <a:xfrm>
            <a:off x="3784058" y="1936081"/>
            <a:ext cx="7286059" cy="3255114"/>
          </a:xfrm>
          <a:prstGeom prst="rect">
            <a:avLst/>
          </a:prstGeom>
        </p:spPr>
      </p:pic>
      <p:sp>
        <p:nvSpPr>
          <p:cNvPr id="5" name="Rectangle 4">
            <a:extLst>
              <a:ext uri="{FF2B5EF4-FFF2-40B4-BE49-F238E27FC236}">
                <a16:creationId xmlns:a16="http://schemas.microsoft.com/office/drawing/2014/main" id="{24140537-E5D6-4C8B-9266-0B8A7B90DDAC}"/>
              </a:ext>
            </a:extLst>
          </p:cNvPr>
          <p:cNvSpPr/>
          <p:nvPr/>
        </p:nvSpPr>
        <p:spPr>
          <a:xfrm>
            <a:off x="3282410" y="5186818"/>
            <a:ext cx="8523274" cy="1323439"/>
          </a:xfrm>
          <a:prstGeom prst="rect">
            <a:avLst/>
          </a:prstGeom>
        </p:spPr>
        <p:txBody>
          <a:bodyPr wrap="square">
            <a:spAutoFit/>
          </a:bodyPr>
          <a:lstStyle/>
          <a:p>
            <a:pPr marL="342900" indent="-342900">
              <a:buFont typeface="Wingdings" panose="05000000000000000000" pitchFamily="2" charset="2"/>
              <a:buChar char="Ø"/>
            </a:pPr>
            <a:r>
              <a:rPr lang="en-US" sz="2000" dirty="0">
                <a:solidFill>
                  <a:schemeClr val="bg1"/>
                </a:solidFill>
                <a:latin typeface="Calibri" panose="020F0502020204030204" pitchFamily="34" charset="0"/>
                <a:cs typeface="Calibri" panose="020F0502020204030204" pitchFamily="34" charset="0"/>
              </a:rPr>
              <a:t>Select the time slot and date.</a:t>
            </a:r>
          </a:p>
          <a:p>
            <a:pPr marL="342900" indent="-342900">
              <a:buFont typeface="Wingdings" panose="05000000000000000000" pitchFamily="2" charset="2"/>
              <a:buChar char="Ø"/>
            </a:pPr>
            <a:r>
              <a:rPr lang="en-US" sz="2000" dirty="0">
                <a:solidFill>
                  <a:schemeClr val="bg1"/>
                </a:solidFill>
                <a:latin typeface="Calibri" panose="020F0502020204030204" pitchFamily="34" charset="0"/>
                <a:cs typeface="Calibri" panose="020F0502020204030204" pitchFamily="34" charset="0"/>
              </a:rPr>
              <a:t>Leave the customer’s best contact number or any comments on the </a:t>
            </a:r>
            <a:r>
              <a:rPr lang="en-US" sz="2000" i="1" dirty="0">
                <a:solidFill>
                  <a:schemeClr val="bg1"/>
                </a:solidFill>
                <a:latin typeface="Calibri" panose="020F0502020204030204" pitchFamily="34" charset="0"/>
                <a:cs typeface="Calibri" panose="020F0502020204030204" pitchFamily="34" charset="0"/>
              </a:rPr>
              <a:t>WIP comments.</a:t>
            </a:r>
          </a:p>
          <a:p>
            <a:pPr marL="342900" indent="-342900">
              <a:buFont typeface="Wingdings" panose="05000000000000000000" pitchFamily="2" charset="2"/>
              <a:buChar char="Ø"/>
            </a:pPr>
            <a:r>
              <a:rPr lang="en-US" sz="2000" dirty="0">
                <a:solidFill>
                  <a:schemeClr val="bg1"/>
                </a:solidFill>
                <a:latin typeface="Calibri" panose="020F0502020204030204" pitchFamily="34" charset="0"/>
                <a:cs typeface="Calibri" panose="020F0502020204030204" pitchFamily="34" charset="0"/>
              </a:rPr>
              <a:t>Click submit.</a:t>
            </a:r>
          </a:p>
        </p:txBody>
      </p:sp>
    </p:spTree>
    <p:extLst>
      <p:ext uri="{BB962C8B-B14F-4D97-AF65-F5344CB8AC3E}">
        <p14:creationId xmlns:p14="http://schemas.microsoft.com/office/powerpoint/2010/main" val="383588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1E08DDF5-D960-43E3-8E8F-7C7979C4EE36}"/>
              </a:ext>
            </a:extLst>
          </p:cNvPr>
          <p:cNvSpPr/>
          <p:nvPr/>
        </p:nvSpPr>
        <p:spPr>
          <a:xfrm>
            <a:off x="3081463" y="0"/>
            <a:ext cx="8542117" cy="707886"/>
          </a:xfrm>
          <a:prstGeom prst="rect">
            <a:avLst/>
          </a:prstGeom>
        </p:spPr>
        <p:txBody>
          <a:bodyPr wrap="square">
            <a:spAutoFit/>
          </a:bodyPr>
          <a:lstStyle/>
          <a:p>
            <a:pPr algn="ctr"/>
            <a:r>
              <a:rPr lang="en-US" sz="4000" i="1" dirty="0">
                <a:solidFill>
                  <a:schemeClr val="bg1"/>
                </a:solidFill>
                <a:latin typeface="Calibri" panose="020F0502020204030204" pitchFamily="34" charset="0"/>
                <a:cs typeface="Calibri" panose="020F0502020204030204" pitchFamily="34" charset="0"/>
              </a:rPr>
              <a:t>Create an appointment - Manually</a:t>
            </a:r>
          </a:p>
        </p:txBody>
      </p:sp>
      <p:sp>
        <p:nvSpPr>
          <p:cNvPr id="6" name="Rectangle 5">
            <a:extLst>
              <a:ext uri="{FF2B5EF4-FFF2-40B4-BE49-F238E27FC236}">
                <a16:creationId xmlns:a16="http://schemas.microsoft.com/office/drawing/2014/main" id="{0BAB1BAB-8BCA-4C07-B1DF-EBAAF9442D49}"/>
              </a:ext>
            </a:extLst>
          </p:cNvPr>
          <p:cNvSpPr/>
          <p:nvPr/>
        </p:nvSpPr>
        <p:spPr>
          <a:xfrm>
            <a:off x="3576578" y="1958121"/>
            <a:ext cx="8892514" cy="2785378"/>
          </a:xfrm>
          <a:prstGeom prst="rect">
            <a:avLst/>
          </a:prstGeom>
        </p:spPr>
        <p:txBody>
          <a:bodyPr wrap="square">
            <a:spAutoFit/>
          </a:bodyPr>
          <a:lstStyle/>
          <a:p>
            <a:endParaRPr lang="en-US" sz="2500" dirty="0">
              <a:solidFill>
                <a:schemeClr val="bg1"/>
              </a:solidFill>
              <a:latin typeface="Calibri" panose="020F0502020204030204" pitchFamily="34" charset="0"/>
              <a:cs typeface="Calibri" panose="020F0502020204030204" pitchFamily="34" charset="0"/>
            </a:endParaRPr>
          </a:p>
          <a:p>
            <a:endParaRPr lang="en-US" sz="2500" dirty="0">
              <a:solidFill>
                <a:schemeClr val="bg1"/>
              </a:solidFill>
              <a:latin typeface="Calibri" panose="020F0502020204030204" pitchFamily="34" charset="0"/>
              <a:cs typeface="Calibri" panose="020F0502020204030204" pitchFamily="34" charset="0"/>
            </a:endParaRPr>
          </a:p>
          <a:p>
            <a:endParaRPr lang="en-US" sz="2500" dirty="0">
              <a:solidFill>
                <a:schemeClr val="bg1"/>
              </a:solidFill>
              <a:latin typeface="Calibri" panose="020F0502020204030204" pitchFamily="34" charset="0"/>
              <a:cs typeface="Calibri" panose="020F0502020204030204" pitchFamily="34" charset="0"/>
            </a:endParaRPr>
          </a:p>
          <a:p>
            <a:endParaRPr lang="en-US" sz="2500" dirty="0">
              <a:solidFill>
                <a:schemeClr val="bg1"/>
              </a:solidFill>
              <a:latin typeface="Calibri" panose="020F0502020204030204" pitchFamily="34" charset="0"/>
              <a:cs typeface="Calibri" panose="020F0502020204030204" pitchFamily="34" charset="0"/>
            </a:endParaRPr>
          </a:p>
          <a:p>
            <a:endParaRPr lang="en-US" sz="2500" dirty="0">
              <a:solidFill>
                <a:schemeClr val="bg1"/>
              </a:solidFill>
              <a:latin typeface="Calibri" panose="020F0502020204030204" pitchFamily="34" charset="0"/>
              <a:cs typeface="Calibri" panose="020F0502020204030204" pitchFamily="34" charset="0"/>
            </a:endParaRPr>
          </a:p>
          <a:p>
            <a:endParaRPr lang="en-US" sz="2500" dirty="0">
              <a:solidFill>
                <a:schemeClr val="bg1"/>
              </a:solidFill>
              <a:latin typeface="Calibri" panose="020F0502020204030204" pitchFamily="34" charset="0"/>
              <a:cs typeface="Calibri" panose="020F0502020204030204" pitchFamily="34" charset="0"/>
            </a:endParaRPr>
          </a:p>
          <a:p>
            <a:endParaRPr lang="en-US" sz="2500" dirty="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170D86A-DE18-40E3-A2F6-B85B011C696C}"/>
              </a:ext>
            </a:extLst>
          </p:cNvPr>
          <p:cNvSpPr/>
          <p:nvPr/>
        </p:nvSpPr>
        <p:spPr>
          <a:xfrm>
            <a:off x="3147453" y="1278599"/>
            <a:ext cx="8523274" cy="1015663"/>
          </a:xfrm>
          <a:prstGeom prst="rect">
            <a:avLst/>
          </a:prstGeom>
        </p:spPr>
        <p:txBody>
          <a:bodyPr wrap="square">
            <a:spAutoFit/>
          </a:bodyPr>
          <a:lstStyle/>
          <a:p>
            <a:pPr marL="342900" indent="-342900">
              <a:buFont typeface="Wingdings" panose="05000000000000000000" pitchFamily="2" charset="2"/>
              <a:buChar char="Ø"/>
            </a:pPr>
            <a:r>
              <a:rPr lang="en-US" sz="2000" dirty="0">
                <a:solidFill>
                  <a:schemeClr val="bg1"/>
                </a:solidFill>
                <a:latin typeface="Calibri" panose="020F0502020204030204" pitchFamily="34" charset="0"/>
                <a:cs typeface="Calibri" panose="020F0502020204030204" pitchFamily="34" charset="0"/>
              </a:rPr>
              <a:t>Search for the KDB article: </a:t>
            </a:r>
            <a:r>
              <a:rPr lang="en-US" sz="2000" i="1" dirty="0">
                <a:solidFill>
                  <a:schemeClr val="bg1"/>
                </a:solidFill>
                <a:latin typeface="Calibri" panose="020F0502020204030204" pitchFamily="34" charset="0"/>
                <a:cs typeface="Calibri" panose="020F0502020204030204" pitchFamily="34" charset="0"/>
              </a:rPr>
              <a:t>List of Trouble Call &amp; SRO Codes</a:t>
            </a:r>
            <a:r>
              <a:rPr lang="en-US" sz="2000" dirty="0">
                <a:solidFill>
                  <a:schemeClr val="bg1"/>
                </a:solidFill>
                <a:latin typeface="Calibri" panose="020F0502020204030204" pitchFamily="34" charset="0"/>
                <a:cs typeface="Calibri" panose="020F0502020204030204" pitchFamily="34" charset="0"/>
              </a:rPr>
              <a:t> and click on Trouble call Problem Codes.</a:t>
            </a:r>
          </a:p>
          <a:p>
            <a:pPr marL="342900" indent="-342900">
              <a:buFont typeface="Wingdings" panose="05000000000000000000" pitchFamily="2" charset="2"/>
              <a:buChar char="Ø"/>
            </a:pPr>
            <a:r>
              <a:rPr lang="en-US" sz="2000" dirty="0">
                <a:solidFill>
                  <a:schemeClr val="bg1"/>
                </a:solidFill>
                <a:latin typeface="Calibri" panose="020F0502020204030204" pitchFamily="34" charset="0"/>
                <a:cs typeface="Calibri" panose="020F0502020204030204" pitchFamily="34" charset="0"/>
              </a:rPr>
              <a:t>Open the account on IDA and click on T/C.</a:t>
            </a:r>
          </a:p>
        </p:txBody>
      </p:sp>
      <p:pic>
        <p:nvPicPr>
          <p:cNvPr id="13" name="Picture 12" descr="A screenshot of a cell phone&#10;&#10;Description automatically generated">
            <a:extLst>
              <a:ext uri="{FF2B5EF4-FFF2-40B4-BE49-F238E27FC236}">
                <a16:creationId xmlns:a16="http://schemas.microsoft.com/office/drawing/2014/main" id="{418505A5-45C1-4025-B261-30045E14C7F4}"/>
              </a:ext>
            </a:extLst>
          </p:cNvPr>
          <p:cNvPicPr>
            <a:picLocks noChangeAspect="1"/>
          </p:cNvPicPr>
          <p:nvPr/>
        </p:nvPicPr>
        <p:blipFill>
          <a:blip r:embed="rId3"/>
          <a:stretch>
            <a:fillRect/>
          </a:stretch>
        </p:blipFill>
        <p:spPr>
          <a:xfrm>
            <a:off x="3081464" y="3079092"/>
            <a:ext cx="8975858" cy="2206251"/>
          </a:xfrm>
          <a:prstGeom prst="rect">
            <a:avLst/>
          </a:prstGeom>
        </p:spPr>
      </p:pic>
      <p:sp>
        <p:nvSpPr>
          <p:cNvPr id="14" name="Arrow: Left 13">
            <a:extLst>
              <a:ext uri="{FF2B5EF4-FFF2-40B4-BE49-F238E27FC236}">
                <a16:creationId xmlns:a16="http://schemas.microsoft.com/office/drawing/2014/main" id="{0C0763F7-488F-4DD1-85AB-3729F7C3789C}"/>
              </a:ext>
            </a:extLst>
          </p:cNvPr>
          <p:cNvSpPr/>
          <p:nvPr/>
        </p:nvSpPr>
        <p:spPr>
          <a:xfrm>
            <a:off x="3790829" y="5019633"/>
            <a:ext cx="372139" cy="148619"/>
          </a:xfrm>
          <a:prstGeom prst="leftArrow">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21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pic>
        <p:nvPicPr>
          <p:cNvPr id="2" name="Picture 1" descr="A screenshot of a social media post&#10;&#10;Description automatically generated">
            <a:extLst>
              <a:ext uri="{FF2B5EF4-FFF2-40B4-BE49-F238E27FC236}">
                <a16:creationId xmlns:a16="http://schemas.microsoft.com/office/drawing/2014/main" id="{D981A84E-ED10-491E-81D9-265EDE2F80A1}"/>
              </a:ext>
            </a:extLst>
          </p:cNvPr>
          <p:cNvPicPr>
            <a:picLocks noChangeAspect="1"/>
          </p:cNvPicPr>
          <p:nvPr/>
        </p:nvPicPr>
        <p:blipFill rotWithShape="1">
          <a:blip r:embed="rId3"/>
          <a:srcRect t="2420" r="46454" b="48683"/>
          <a:stretch/>
        </p:blipFill>
        <p:spPr>
          <a:xfrm>
            <a:off x="3553697" y="1545969"/>
            <a:ext cx="7325863" cy="2879242"/>
          </a:xfrm>
          <a:prstGeom prst="rect">
            <a:avLst/>
          </a:prstGeom>
        </p:spPr>
      </p:pic>
      <p:sp>
        <p:nvSpPr>
          <p:cNvPr id="4" name="Rectangle 3">
            <a:extLst>
              <a:ext uri="{FF2B5EF4-FFF2-40B4-BE49-F238E27FC236}">
                <a16:creationId xmlns:a16="http://schemas.microsoft.com/office/drawing/2014/main" id="{6CC04F5D-1500-42A7-8CAF-4DFA3F24631F}"/>
              </a:ext>
            </a:extLst>
          </p:cNvPr>
          <p:cNvSpPr/>
          <p:nvPr/>
        </p:nvSpPr>
        <p:spPr>
          <a:xfrm>
            <a:off x="3240313" y="113569"/>
            <a:ext cx="7639247" cy="1015663"/>
          </a:xfrm>
          <a:prstGeom prst="rect">
            <a:avLst/>
          </a:prstGeom>
        </p:spPr>
        <p:txBody>
          <a:bodyPr wrap="square">
            <a:spAutoFit/>
          </a:bodyPr>
          <a:lstStyle/>
          <a:p>
            <a:pPr marL="342900" indent="-342900">
              <a:buFont typeface="Wingdings" panose="05000000000000000000" pitchFamily="2" charset="2"/>
              <a:buChar char="Ø"/>
            </a:pPr>
            <a:r>
              <a:rPr lang="en-US" sz="2000" dirty="0">
                <a:solidFill>
                  <a:schemeClr val="bg1"/>
                </a:solidFill>
                <a:latin typeface="Calibri" panose="020F0502020204030204" pitchFamily="34" charset="0"/>
                <a:cs typeface="Calibri" panose="020F0502020204030204" pitchFamily="34" charset="0"/>
              </a:rPr>
              <a:t>Introduce the Problem Code according to the customer’s situation in </a:t>
            </a:r>
            <a:r>
              <a:rPr lang="en-US" sz="2000" i="1" dirty="0">
                <a:solidFill>
                  <a:schemeClr val="bg1"/>
                </a:solidFill>
                <a:latin typeface="Calibri" panose="020F0502020204030204" pitchFamily="34" charset="0"/>
                <a:cs typeface="Calibri" panose="020F0502020204030204" pitchFamily="34" charset="0"/>
              </a:rPr>
              <a:t>Trouble Call Codes </a:t>
            </a:r>
            <a:r>
              <a:rPr lang="en-US" sz="2000" dirty="0">
                <a:solidFill>
                  <a:schemeClr val="bg1"/>
                </a:solidFill>
                <a:latin typeface="Calibri" panose="020F0502020204030204" pitchFamily="34" charset="0"/>
                <a:cs typeface="Calibri" panose="020F0502020204030204" pitchFamily="34" charset="0"/>
              </a:rPr>
              <a:t>and click </a:t>
            </a:r>
            <a:r>
              <a:rPr lang="en-US" sz="2000" i="1" dirty="0">
                <a:solidFill>
                  <a:schemeClr val="bg1"/>
                </a:solidFill>
                <a:latin typeface="Calibri" panose="020F0502020204030204" pitchFamily="34" charset="0"/>
                <a:cs typeface="Calibri" panose="020F0502020204030204" pitchFamily="34" charset="0"/>
              </a:rPr>
              <a:t>Add</a:t>
            </a:r>
            <a:r>
              <a:rPr lang="en-US" sz="2000" dirty="0">
                <a:solidFill>
                  <a:schemeClr val="bg1"/>
                </a:solidFill>
                <a:latin typeface="Calibri" panose="020F0502020204030204" pitchFamily="34" charset="0"/>
                <a:cs typeface="Calibri" panose="020F0502020204030204" pitchFamily="34" charset="0"/>
              </a:rPr>
              <a:t>. After adding all the problem codes, click update Schedule. </a:t>
            </a:r>
          </a:p>
        </p:txBody>
      </p:sp>
      <p:sp>
        <p:nvSpPr>
          <p:cNvPr id="11" name="Arrow: Left 10">
            <a:extLst>
              <a:ext uri="{FF2B5EF4-FFF2-40B4-BE49-F238E27FC236}">
                <a16:creationId xmlns:a16="http://schemas.microsoft.com/office/drawing/2014/main" id="{C70AF4CE-A4FF-41A3-94F1-CD6C7EF987A1}"/>
              </a:ext>
            </a:extLst>
          </p:cNvPr>
          <p:cNvSpPr/>
          <p:nvPr/>
        </p:nvSpPr>
        <p:spPr>
          <a:xfrm>
            <a:off x="5489945" y="1979418"/>
            <a:ext cx="538716" cy="48566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Left 12">
            <a:extLst>
              <a:ext uri="{FF2B5EF4-FFF2-40B4-BE49-F238E27FC236}">
                <a16:creationId xmlns:a16="http://schemas.microsoft.com/office/drawing/2014/main" id="{5A721AA0-C330-4149-91C2-EF1B8BFD48F8}"/>
              </a:ext>
            </a:extLst>
          </p:cNvPr>
          <p:cNvSpPr/>
          <p:nvPr/>
        </p:nvSpPr>
        <p:spPr>
          <a:xfrm>
            <a:off x="5271977" y="3902556"/>
            <a:ext cx="435935" cy="37213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5A6C8CB-B41B-4E42-A476-581CCFFF4641}"/>
              </a:ext>
            </a:extLst>
          </p:cNvPr>
          <p:cNvSpPr/>
          <p:nvPr/>
        </p:nvSpPr>
        <p:spPr>
          <a:xfrm>
            <a:off x="3264195" y="4841949"/>
            <a:ext cx="8632023" cy="707886"/>
          </a:xfrm>
          <a:prstGeom prst="rect">
            <a:avLst/>
          </a:prstGeom>
        </p:spPr>
        <p:txBody>
          <a:bodyPr wrap="square">
            <a:spAutoFit/>
          </a:bodyPr>
          <a:lstStyle/>
          <a:p>
            <a:pPr marL="342900" indent="-342900">
              <a:buFont typeface="Wingdings" panose="05000000000000000000" pitchFamily="2" charset="2"/>
              <a:buChar char="Ø"/>
            </a:pPr>
            <a:r>
              <a:rPr lang="en-US" sz="2000" dirty="0">
                <a:solidFill>
                  <a:schemeClr val="bg1"/>
                </a:solidFill>
                <a:latin typeface="Calibri" panose="020F0502020204030204" pitchFamily="34" charset="0"/>
                <a:cs typeface="Calibri" panose="020F0502020204030204" pitchFamily="34" charset="0"/>
              </a:rPr>
              <a:t>Select the Time slot and Date</a:t>
            </a:r>
          </a:p>
          <a:p>
            <a:pPr marL="342900" indent="-342900">
              <a:buFont typeface="Wingdings" panose="05000000000000000000" pitchFamily="2" charset="2"/>
              <a:buChar char="Ø"/>
            </a:pPr>
            <a:r>
              <a:rPr lang="en-US" sz="2000" dirty="0">
                <a:solidFill>
                  <a:schemeClr val="bg1"/>
                </a:solidFill>
                <a:latin typeface="Calibri" panose="020F0502020204030204" pitchFamily="34" charset="0"/>
                <a:cs typeface="Calibri" panose="020F0502020204030204" pitchFamily="34" charset="0"/>
              </a:rPr>
              <a:t>Click submit</a:t>
            </a:r>
          </a:p>
        </p:txBody>
      </p:sp>
    </p:spTree>
    <p:extLst>
      <p:ext uri="{BB962C8B-B14F-4D97-AF65-F5344CB8AC3E}">
        <p14:creationId xmlns:p14="http://schemas.microsoft.com/office/powerpoint/2010/main" val="132933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D916385F-52A0-4CBC-9174-DD985E305890}"/>
              </a:ext>
            </a:extLst>
          </p:cNvPr>
          <p:cNvSpPr/>
          <p:nvPr/>
        </p:nvSpPr>
        <p:spPr>
          <a:xfrm>
            <a:off x="3287210" y="328089"/>
            <a:ext cx="8542117" cy="707886"/>
          </a:xfrm>
          <a:prstGeom prst="rect">
            <a:avLst/>
          </a:prstGeom>
        </p:spPr>
        <p:txBody>
          <a:bodyPr wrap="square">
            <a:spAutoFit/>
          </a:bodyPr>
          <a:lstStyle/>
          <a:p>
            <a:pPr algn="ctr"/>
            <a:r>
              <a:rPr lang="en-US" sz="4000" i="1" dirty="0">
                <a:solidFill>
                  <a:schemeClr val="bg1"/>
                </a:solidFill>
                <a:latin typeface="Calibri" panose="020F0502020204030204" pitchFamily="34" charset="0"/>
                <a:cs typeface="Calibri" panose="020F0502020204030204" pitchFamily="34" charset="0"/>
              </a:rPr>
              <a:t>TC Problem Codes</a:t>
            </a:r>
          </a:p>
        </p:txBody>
      </p:sp>
      <p:sp>
        <p:nvSpPr>
          <p:cNvPr id="10" name="Rectangle 9">
            <a:extLst>
              <a:ext uri="{FF2B5EF4-FFF2-40B4-BE49-F238E27FC236}">
                <a16:creationId xmlns:a16="http://schemas.microsoft.com/office/drawing/2014/main" id="{15031A35-69BF-4609-ADF9-D1883366025F}"/>
              </a:ext>
            </a:extLst>
          </p:cNvPr>
          <p:cNvSpPr/>
          <p:nvPr/>
        </p:nvSpPr>
        <p:spPr>
          <a:xfrm>
            <a:off x="3213904" y="1448835"/>
            <a:ext cx="8252749" cy="1323439"/>
          </a:xfrm>
          <a:prstGeom prst="rect">
            <a:avLst/>
          </a:prstGeom>
        </p:spPr>
        <p:txBody>
          <a:bodyPr wrap="square">
            <a:spAutoFit/>
          </a:bodyPr>
          <a:lstStyle/>
          <a:p>
            <a:r>
              <a:rPr lang="en-US" sz="2000" i="1" dirty="0">
                <a:solidFill>
                  <a:schemeClr val="bg1"/>
                </a:solidFill>
                <a:latin typeface="Calibri" panose="020F0502020204030204" pitchFamily="34" charset="0"/>
                <a:cs typeface="Calibri" panose="020F0502020204030204" pitchFamily="34" charset="0"/>
              </a:rPr>
              <a:t>You can find the TC codes on the KDB’s article: </a:t>
            </a:r>
            <a:r>
              <a:rPr lang="en-US" sz="2000" dirty="0">
                <a:solidFill>
                  <a:schemeClr val="bg1"/>
                </a:solidFill>
                <a:latin typeface="Calibri" panose="020F0502020204030204" pitchFamily="34" charset="0"/>
                <a:cs typeface="Calibri" panose="020F0502020204030204" pitchFamily="34" charset="0"/>
              </a:rPr>
              <a:t>List of Trouble Call &amp; SRO Codes and click on Trouble call Problem Codes. There is a description on every code to know when to use it.</a:t>
            </a:r>
          </a:p>
          <a:p>
            <a:endParaRPr lang="en-US" sz="2000" i="1" dirty="0">
              <a:solidFill>
                <a:schemeClr val="bg1"/>
              </a:solidFill>
              <a:latin typeface="Calibri" panose="020F0502020204030204" pitchFamily="34" charset="0"/>
              <a:cs typeface="Calibri" panose="020F050202020403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0F13A9A3-C536-437D-8019-784C6232FD2E}"/>
              </a:ext>
            </a:extLst>
          </p:cNvPr>
          <p:cNvPicPr>
            <a:picLocks noChangeAspect="1"/>
          </p:cNvPicPr>
          <p:nvPr/>
        </p:nvPicPr>
        <p:blipFill>
          <a:blip r:embed="rId3"/>
          <a:stretch>
            <a:fillRect/>
          </a:stretch>
        </p:blipFill>
        <p:spPr>
          <a:xfrm>
            <a:off x="3487838" y="2637885"/>
            <a:ext cx="8430228" cy="2895684"/>
          </a:xfrm>
          <a:prstGeom prst="rect">
            <a:avLst/>
          </a:prstGeom>
        </p:spPr>
      </p:pic>
    </p:spTree>
    <p:extLst>
      <p:ext uri="{BB962C8B-B14F-4D97-AF65-F5344CB8AC3E}">
        <p14:creationId xmlns:p14="http://schemas.microsoft.com/office/powerpoint/2010/main" val="86765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C7CE5084-CA8D-4885-A446-D9366204E166}"/>
              </a:ext>
            </a:extLst>
          </p:cNvPr>
          <p:cNvSpPr/>
          <p:nvPr/>
        </p:nvSpPr>
        <p:spPr>
          <a:xfrm>
            <a:off x="3287210" y="328089"/>
            <a:ext cx="8542117" cy="707886"/>
          </a:xfrm>
          <a:prstGeom prst="rect">
            <a:avLst/>
          </a:prstGeom>
        </p:spPr>
        <p:txBody>
          <a:bodyPr wrap="square">
            <a:spAutoFit/>
          </a:bodyPr>
          <a:lstStyle/>
          <a:p>
            <a:pPr algn="ctr"/>
            <a:r>
              <a:rPr lang="en-US" sz="4000" i="1" dirty="0">
                <a:solidFill>
                  <a:schemeClr val="bg1"/>
                </a:solidFill>
                <a:latin typeface="Calibri" panose="020F0502020204030204" pitchFamily="34" charset="0"/>
                <a:cs typeface="Calibri" panose="020F0502020204030204" pitchFamily="34" charset="0"/>
              </a:rPr>
              <a:t>SRO Task Codes</a:t>
            </a:r>
          </a:p>
        </p:txBody>
      </p:sp>
      <p:sp>
        <p:nvSpPr>
          <p:cNvPr id="10" name="Rectangle 9">
            <a:extLst>
              <a:ext uri="{FF2B5EF4-FFF2-40B4-BE49-F238E27FC236}">
                <a16:creationId xmlns:a16="http://schemas.microsoft.com/office/drawing/2014/main" id="{0857A41E-B39C-4A5D-9AB5-C285AF03AA7C}"/>
              </a:ext>
            </a:extLst>
          </p:cNvPr>
          <p:cNvSpPr/>
          <p:nvPr/>
        </p:nvSpPr>
        <p:spPr>
          <a:xfrm>
            <a:off x="3576578" y="1448835"/>
            <a:ext cx="7895952" cy="1323439"/>
          </a:xfrm>
          <a:prstGeom prst="rect">
            <a:avLst/>
          </a:prstGeom>
        </p:spPr>
        <p:txBody>
          <a:bodyPr wrap="square">
            <a:spAutoFit/>
          </a:bodyPr>
          <a:lstStyle/>
          <a:p>
            <a:r>
              <a:rPr lang="en-US" sz="2000" dirty="0">
                <a:solidFill>
                  <a:schemeClr val="bg1"/>
                </a:solidFill>
                <a:latin typeface="Calibri" panose="020F0502020204030204" pitchFamily="34" charset="0"/>
                <a:cs typeface="Calibri" panose="020F0502020204030204" pitchFamily="34" charset="0"/>
              </a:rPr>
              <a:t>You can find them in the same article as the TC Problem Codes </a:t>
            </a:r>
            <a:r>
              <a:rPr lang="en-US" sz="2000" i="1" dirty="0">
                <a:solidFill>
                  <a:schemeClr val="bg1"/>
                </a:solidFill>
                <a:latin typeface="Calibri" panose="020F0502020204030204" pitchFamily="34" charset="0"/>
                <a:cs typeface="Calibri" panose="020F0502020204030204" pitchFamily="34" charset="0"/>
              </a:rPr>
              <a:t>“</a:t>
            </a:r>
            <a:r>
              <a:rPr lang="en-US" sz="2000" dirty="0">
                <a:solidFill>
                  <a:schemeClr val="bg1"/>
                </a:solidFill>
                <a:latin typeface="Calibri" panose="020F0502020204030204" pitchFamily="34" charset="0"/>
                <a:cs typeface="Calibri" panose="020F0502020204030204" pitchFamily="34" charset="0"/>
              </a:rPr>
              <a:t>List of Trouble Call &amp; SRO Codes”. There is a description on every code to know when to use it.</a:t>
            </a:r>
          </a:p>
          <a:p>
            <a:endParaRPr lang="en-US" sz="2000" i="1" dirty="0">
              <a:solidFill>
                <a:schemeClr val="bg1"/>
              </a:solidFill>
              <a:latin typeface="Calibri" panose="020F0502020204030204" pitchFamily="34" charset="0"/>
              <a:cs typeface="Calibri" panose="020F0502020204030204" pitchFamily="34" charset="0"/>
            </a:endParaRPr>
          </a:p>
        </p:txBody>
      </p:sp>
      <p:pic>
        <p:nvPicPr>
          <p:cNvPr id="5" name="Picture 4" descr="A screenshot of a social media post&#10;&#10;Description automatically generated">
            <a:extLst>
              <a:ext uri="{FF2B5EF4-FFF2-40B4-BE49-F238E27FC236}">
                <a16:creationId xmlns:a16="http://schemas.microsoft.com/office/drawing/2014/main" id="{8B0B453A-9503-4F31-AA9D-22A4FC0B45C0}"/>
              </a:ext>
            </a:extLst>
          </p:cNvPr>
          <p:cNvPicPr>
            <a:picLocks noChangeAspect="1"/>
          </p:cNvPicPr>
          <p:nvPr/>
        </p:nvPicPr>
        <p:blipFill>
          <a:blip r:embed="rId3"/>
          <a:stretch>
            <a:fillRect/>
          </a:stretch>
        </p:blipFill>
        <p:spPr>
          <a:xfrm>
            <a:off x="3409948" y="2588429"/>
            <a:ext cx="8419379" cy="3303085"/>
          </a:xfrm>
          <a:prstGeom prst="rect">
            <a:avLst/>
          </a:prstGeom>
        </p:spPr>
      </p:pic>
    </p:spTree>
    <p:extLst>
      <p:ext uri="{BB962C8B-B14F-4D97-AF65-F5344CB8AC3E}">
        <p14:creationId xmlns:p14="http://schemas.microsoft.com/office/powerpoint/2010/main" val="230832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1"/>
            <a:ext cx="12192000" cy="6857999"/>
          </a:xfrm>
          <a:prstGeom prst="rect">
            <a:avLst/>
          </a:prstGeom>
        </p:spPr>
      </p:pic>
      <p:sp>
        <p:nvSpPr>
          <p:cNvPr id="2" name="Rectangle 1">
            <a:extLst>
              <a:ext uri="{FF2B5EF4-FFF2-40B4-BE49-F238E27FC236}">
                <a16:creationId xmlns:a16="http://schemas.microsoft.com/office/drawing/2014/main" id="{1754FACE-1883-4E87-9D46-B48E074BEE99}"/>
              </a:ext>
            </a:extLst>
          </p:cNvPr>
          <p:cNvSpPr/>
          <p:nvPr/>
        </p:nvSpPr>
        <p:spPr>
          <a:xfrm>
            <a:off x="3287210" y="328089"/>
            <a:ext cx="8542117" cy="707886"/>
          </a:xfrm>
          <a:prstGeom prst="rect">
            <a:avLst/>
          </a:prstGeom>
        </p:spPr>
        <p:txBody>
          <a:bodyPr wrap="square">
            <a:spAutoFit/>
          </a:bodyPr>
          <a:lstStyle/>
          <a:p>
            <a:pPr algn="ctr"/>
            <a:r>
              <a:rPr lang="en-US" sz="4000" dirty="0">
                <a:solidFill>
                  <a:schemeClr val="bg1"/>
                </a:solidFill>
                <a:latin typeface="Calibri" panose="020F0502020204030204" pitchFamily="34" charset="0"/>
                <a:cs typeface="Calibri" panose="020F0502020204030204" pitchFamily="34" charset="0"/>
              </a:rPr>
              <a:t>Service Protection Plan</a:t>
            </a:r>
          </a:p>
        </p:txBody>
      </p:sp>
      <p:sp>
        <p:nvSpPr>
          <p:cNvPr id="6" name="Rectangle 5">
            <a:extLst>
              <a:ext uri="{FF2B5EF4-FFF2-40B4-BE49-F238E27FC236}">
                <a16:creationId xmlns:a16="http://schemas.microsoft.com/office/drawing/2014/main" id="{E0B547B9-7F74-41FD-A6A5-3EFBC8A74D77}"/>
              </a:ext>
            </a:extLst>
          </p:cNvPr>
          <p:cNvSpPr/>
          <p:nvPr/>
        </p:nvSpPr>
        <p:spPr>
          <a:xfrm>
            <a:off x="3106456" y="1174599"/>
            <a:ext cx="8355441" cy="5940088"/>
          </a:xfrm>
          <a:prstGeom prst="rect">
            <a:avLst/>
          </a:prstGeom>
        </p:spPr>
        <p:txBody>
          <a:bodyPr wrap="square">
            <a:spAutoFit/>
          </a:bodyPr>
          <a:lstStyle/>
          <a:p>
            <a:r>
              <a:rPr lang="en-US" sz="2000" b="1" dirty="0">
                <a:solidFill>
                  <a:schemeClr val="bg1"/>
                </a:solidFill>
                <a:effectLst/>
              </a:rPr>
              <a:t>Optimum's Service Protection</a:t>
            </a:r>
            <a:r>
              <a:rPr lang="en-US" sz="2000" dirty="0">
                <a:solidFill>
                  <a:schemeClr val="bg1"/>
                </a:solidFill>
                <a:effectLst/>
              </a:rPr>
              <a:t> provides customers with a worry-free experience by covering them from unexpected service visit fees. </a:t>
            </a:r>
            <a:r>
              <a:rPr lang="en-US" sz="2000" dirty="0">
                <a:solidFill>
                  <a:schemeClr val="bg1"/>
                </a:solidFill>
              </a:rPr>
              <a:t>May be offered to the Account Holder and/or Authorized User and CPNI is not required to add it. For more information about </a:t>
            </a:r>
            <a:r>
              <a:rPr lang="en-US" sz="2000" i="1" dirty="0">
                <a:solidFill>
                  <a:schemeClr val="bg1"/>
                </a:solidFill>
              </a:rPr>
              <a:t>Benefits and Exclusions go to KDB article: Service Protection (SP). </a:t>
            </a:r>
            <a:r>
              <a:rPr lang="en-US" sz="2000" dirty="0">
                <a:solidFill>
                  <a:schemeClr val="bg1"/>
                </a:solidFill>
              </a:rPr>
              <a:t>You can add it through</a:t>
            </a:r>
            <a:r>
              <a:rPr lang="en-US" sz="2000" i="1" dirty="0">
                <a:solidFill>
                  <a:schemeClr val="bg1"/>
                </a:solidFill>
              </a:rPr>
              <a:t> Modify Services </a:t>
            </a:r>
            <a:r>
              <a:rPr lang="en-US" sz="2000" dirty="0">
                <a:solidFill>
                  <a:schemeClr val="bg1"/>
                </a:solidFill>
              </a:rPr>
              <a:t>located in the </a:t>
            </a:r>
            <a:r>
              <a:rPr lang="en-US" sz="2000" i="1" dirty="0">
                <a:solidFill>
                  <a:schemeClr val="bg1"/>
                </a:solidFill>
              </a:rPr>
              <a:t>Quick Links </a:t>
            </a:r>
            <a:r>
              <a:rPr lang="en-US" sz="2000" dirty="0">
                <a:solidFill>
                  <a:schemeClr val="bg1"/>
                </a:solidFill>
              </a:rPr>
              <a:t>of</a:t>
            </a:r>
            <a:r>
              <a:rPr lang="en-US" sz="2000" i="1" dirty="0">
                <a:solidFill>
                  <a:schemeClr val="bg1"/>
                </a:solidFill>
              </a:rPr>
              <a:t> </a:t>
            </a:r>
            <a:r>
              <a:rPr lang="en-US" sz="2000" dirty="0">
                <a:solidFill>
                  <a:schemeClr val="bg1"/>
                </a:solidFill>
              </a:rPr>
              <a:t>IDA. </a:t>
            </a:r>
          </a:p>
          <a:p>
            <a:endParaRPr lang="en-US" sz="2000" dirty="0">
              <a:solidFill>
                <a:schemeClr val="bg1"/>
              </a:solidFill>
            </a:endParaRPr>
          </a:p>
          <a:p>
            <a:pPr marL="285750" indent="-285750" algn="l" rtl="0" fontAlgn="base">
              <a:buFont typeface="Wingdings" panose="05000000000000000000" pitchFamily="2" charset="2"/>
              <a:buChar char="Ø"/>
            </a:pPr>
            <a:r>
              <a:rPr lang="en-US" sz="1800" b="0" i="1" dirty="0">
                <a:solidFill>
                  <a:schemeClr val="bg1"/>
                </a:solidFill>
                <a:effectLst/>
                <a:latin typeface="Times New Roman" panose="02020603050405020304" pitchFamily="18" charset="0"/>
              </a:rPr>
              <a:t>If you sign up for Service Protection, which costs $7.99 per month, the service appointment fee will be covered for this appointment as well as any future eligible service appointments.  </a:t>
            </a:r>
          </a:p>
          <a:p>
            <a:pPr marL="285750" indent="-285750" algn="l" rtl="0" fontAlgn="base">
              <a:buFont typeface="Wingdings" panose="05000000000000000000" pitchFamily="2" charset="2"/>
              <a:buChar char="Ø"/>
            </a:pPr>
            <a:endParaRPr lang="en-US" sz="1800" b="0" i="1" dirty="0">
              <a:solidFill>
                <a:schemeClr val="bg1"/>
              </a:solidFill>
              <a:effectLst/>
              <a:latin typeface="Times New Roman" panose="02020603050405020304" pitchFamily="18" charset="0"/>
            </a:endParaRPr>
          </a:p>
          <a:p>
            <a:pPr algn="l" rtl="0" fontAlgn="base"/>
            <a:r>
              <a:rPr lang="en-US" dirty="0">
                <a:solidFill>
                  <a:schemeClr val="bg1"/>
                </a:solidFill>
                <a:latin typeface="Times New Roman" panose="02020603050405020304" pitchFamily="18" charset="0"/>
              </a:rPr>
              <a:t>If yes:</a:t>
            </a:r>
          </a:p>
          <a:p>
            <a:pPr algn="l" rtl="0" fontAlgn="base"/>
            <a:endParaRPr lang="en-US" sz="2000" b="0" dirty="0">
              <a:solidFill>
                <a:schemeClr val="bg1"/>
              </a:solidFill>
              <a:effectLst/>
              <a:latin typeface="Segoe UI" panose="020B0502040204020203" pitchFamily="34" charset="0"/>
            </a:endParaRPr>
          </a:p>
          <a:p>
            <a:pPr marL="285750" indent="-285750" algn="l" rtl="0" fontAlgn="base">
              <a:buFont typeface="Wingdings" panose="05000000000000000000" pitchFamily="2" charset="2"/>
              <a:buChar char="Ø"/>
            </a:pPr>
            <a:r>
              <a:rPr lang="en-US" sz="1800" b="0" i="1" dirty="0">
                <a:solidFill>
                  <a:schemeClr val="bg1"/>
                </a:solidFill>
                <a:effectLst/>
                <a:latin typeface="Times New Roman" panose="02020603050405020304" pitchFamily="18" charset="0"/>
              </a:rPr>
              <a:t>As I mentioned, this program will cover all future service appointments and give you priority status in our support queue should you need to contact Customer Service.  Please be advised that there may be a cancellation fee of $25 if you cancel within 6 months. Would you like to add Service Protection to your account at this time? </a:t>
            </a:r>
            <a:endParaRPr lang="en-US" sz="2000" b="0" i="1" dirty="0">
              <a:solidFill>
                <a:schemeClr val="bg1"/>
              </a:solidFill>
              <a:effectLst/>
              <a:latin typeface="Segoe UI" panose="020B0502040204020203" pitchFamily="34" charset="0"/>
            </a:endParaRPr>
          </a:p>
          <a:p>
            <a:endParaRPr lang="en-US" sz="2000" dirty="0">
              <a:solidFill>
                <a:schemeClr val="bg1"/>
              </a:solidFill>
              <a:effectLst/>
            </a:endParaRPr>
          </a:p>
          <a:p>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06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39A03-DA3B-4D17-9CDC-23BC16640A14}"/>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582929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2476</TotalTime>
  <Words>423</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Jose</dc:creator>
  <cp:lastModifiedBy>Pamela Lavandier</cp:lastModifiedBy>
  <cp:revision>53</cp:revision>
  <dcterms:created xsi:type="dcterms:W3CDTF">2020-07-27T14:12:33Z</dcterms:created>
  <dcterms:modified xsi:type="dcterms:W3CDTF">2020-08-13T20:59:39Z</dcterms:modified>
</cp:coreProperties>
</file>